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645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097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45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226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895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764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082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011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994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41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493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C11E-76F0-4301-8E1C-8EF15B2DF4A1}" type="datetimeFigureOut">
              <a:rPr lang="en-MY" smtClean="0"/>
              <a:t>8/1/2021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6384-B095-4CB3-983B-5E96B8D4BF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60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762" cy="7007931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600164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 FARDHU AIN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921719"/>
            <a:ext cx="9166302" cy="5936281"/>
          </a:xfrm>
          <a:prstGeom prst="verticalScroll">
            <a:avLst/>
          </a:prstGeom>
          <a:solidFill>
            <a:schemeClr val="bg2">
              <a:lumMod val="9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599" y="1548158"/>
            <a:ext cx="7162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err="1" smtClean="0">
                <a:solidFill>
                  <a:schemeClr val="accent5">
                    <a:lumMod val="50000"/>
                  </a:schemeClr>
                </a:solidFill>
              </a:rPr>
              <a:t>Ilmu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2800" b="1" dirty="0" err="1" smtClean="0">
                <a:solidFill>
                  <a:schemeClr val="accent5">
                    <a:lumMod val="50000"/>
                  </a:schemeClr>
                </a:solidFill>
              </a:rPr>
              <a:t>berkaitan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2800" b="1" dirty="0" err="1" smtClean="0">
                <a:solidFill>
                  <a:schemeClr val="accent5">
                    <a:lumMod val="50000"/>
                  </a:schemeClr>
                </a:solidFill>
              </a:rPr>
              <a:t>Amalan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28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2800" b="1" dirty="0" err="1" smtClean="0">
                <a:solidFill>
                  <a:schemeClr val="accent5">
                    <a:lumMod val="50000"/>
                  </a:schemeClr>
                </a:solidFill>
              </a:rPr>
              <a:t>pekerjaan</a:t>
            </a:r>
            <a:r>
              <a:rPr lang="en-MY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800" b="1" dirty="0" err="1" smtClean="0"/>
              <a:t>Seorang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mukallaf</a:t>
            </a:r>
            <a:r>
              <a:rPr lang="en-MY" sz="2800" b="1" dirty="0" smtClean="0"/>
              <a:t> yang </a:t>
            </a:r>
            <a:r>
              <a:rPr lang="en-MY" sz="2800" b="1" dirty="0" err="1" smtClean="0"/>
              <a:t>ingin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menunaikan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solat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wajib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pelajari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ilmu</a:t>
            </a:r>
            <a:r>
              <a:rPr lang="en-MY" sz="2800" b="1" dirty="0" smtClean="0"/>
              <a:t> yang </a:t>
            </a:r>
            <a:r>
              <a:rPr lang="en-MY" sz="2800" b="1" dirty="0" err="1" smtClean="0"/>
              <a:t>bekaitan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solat</a:t>
            </a:r>
            <a:r>
              <a:rPr lang="en-MY" sz="28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3200" b="1" dirty="0" smtClean="0"/>
              <a:t>Orang yang </a:t>
            </a:r>
            <a:r>
              <a:rPr lang="en-MY" sz="3200" b="1" dirty="0" err="1" smtClean="0"/>
              <a:t>ingin</a:t>
            </a:r>
            <a:r>
              <a:rPr lang="en-MY" sz="3200" b="1" dirty="0"/>
              <a:t> </a:t>
            </a:r>
            <a:r>
              <a:rPr lang="en-MY" sz="2800" b="1" dirty="0" err="1" smtClean="0"/>
              <a:t>berniaga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wajib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mempelajari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hukum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berkaitan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muamalat</a:t>
            </a:r>
            <a:endParaRPr lang="en-MY" sz="24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800" b="1" dirty="0" smtClean="0"/>
              <a:t>Orang </a:t>
            </a:r>
            <a:r>
              <a:rPr lang="en-MY" sz="2800" b="1" dirty="0" err="1" smtClean="0"/>
              <a:t>ingin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berkahwin</a:t>
            </a:r>
            <a:r>
              <a:rPr lang="en-MY" sz="2800" b="1" dirty="0" smtClean="0"/>
              <a:t>, </a:t>
            </a:r>
            <a:r>
              <a:rPr lang="en-MY" sz="2800" b="1" dirty="0" err="1" smtClean="0"/>
              <a:t>wajib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keatas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nya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mengetahui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hukum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hakam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berkait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dengan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pernikahan</a:t>
            </a:r>
            <a:endParaRPr lang="en-MY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599" y="940362"/>
            <a:ext cx="76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err="1" smtClean="0"/>
              <a:t>Ilmu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Berkaitan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Amalan</a:t>
            </a:r>
            <a:r>
              <a:rPr lang="en-MY" sz="3200" b="1" dirty="0" smtClean="0"/>
              <a:t> Dan </a:t>
            </a:r>
            <a:r>
              <a:rPr lang="en-MY" sz="3200" b="1" dirty="0" err="1" smtClean="0"/>
              <a:t>Pekerjaan</a:t>
            </a:r>
            <a:endParaRPr lang="en-MY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281368"/>
            <a:ext cx="6248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500" b="1" dirty="0" err="1" smtClean="0">
                <a:solidFill>
                  <a:srgbClr val="0070C0"/>
                </a:solidFill>
              </a:rPr>
              <a:t>Melakukan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sesuatu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amalan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tanpa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asa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ilmu</a:t>
            </a:r>
            <a:r>
              <a:rPr lang="en-MY" sz="2500" b="1" dirty="0" smtClean="0">
                <a:solidFill>
                  <a:srgbClr val="0070C0"/>
                </a:solidFill>
              </a:rPr>
              <a:t> di </a:t>
            </a:r>
            <a:r>
              <a:rPr lang="en-MY" sz="2500" b="1" dirty="0" err="1" smtClean="0">
                <a:solidFill>
                  <a:srgbClr val="0070C0"/>
                </a:solidFill>
              </a:rPr>
              <a:t>bimbangi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amalnnya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ditolak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atau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tidak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sah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dan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dalam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keadaan</a:t>
            </a:r>
            <a:r>
              <a:rPr lang="en-MY" sz="2500" b="1" dirty="0" smtClean="0">
                <a:solidFill>
                  <a:srgbClr val="0070C0"/>
                </a:solidFill>
              </a:rPr>
              <a:t> </a:t>
            </a:r>
            <a:r>
              <a:rPr lang="en-MY" sz="2500" b="1" dirty="0" err="1" smtClean="0">
                <a:solidFill>
                  <a:srgbClr val="0070C0"/>
                </a:solidFill>
              </a:rPr>
              <a:t>berdosa</a:t>
            </a:r>
            <a:endParaRPr lang="en-MY" sz="2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762" cy="6857999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6001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 FARDHU KIFAYAH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969757"/>
            <a:ext cx="9190923" cy="5751865"/>
          </a:xfrm>
          <a:prstGeom prst="verticalScroll">
            <a:avLst/>
          </a:prstGeom>
          <a:solidFill>
            <a:schemeClr val="bg2">
              <a:lumMod val="9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762000" y="1115735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 err="1" smtClean="0"/>
              <a:t>Ilmu-ilmu</a:t>
            </a:r>
            <a:r>
              <a:rPr lang="en-MY" sz="3200" b="1" dirty="0" smtClean="0"/>
              <a:t> Yang </a:t>
            </a:r>
            <a:r>
              <a:rPr lang="en-MY" sz="3200" b="1" dirty="0" err="1" smtClean="0"/>
              <a:t>Diwajibkan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Ke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Atas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Sekumpulan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Masyarakat</a:t>
            </a:r>
            <a:r>
              <a:rPr lang="en-MY" sz="3200" b="1" dirty="0" smtClean="0"/>
              <a:t> Yang </a:t>
            </a:r>
            <a:r>
              <a:rPr lang="en-MY" sz="3200" b="1" dirty="0" err="1" smtClean="0"/>
              <a:t>Mendiami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Sesuatu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Tempat</a:t>
            </a:r>
            <a:r>
              <a:rPr lang="en-MY" sz="3200" b="1" dirty="0" smtClean="0"/>
              <a:t>.</a:t>
            </a:r>
            <a:endParaRPr lang="en-MY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4742" y="2192953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800" b="1" dirty="0" smtClean="0"/>
              <a:t> </a:t>
            </a:r>
            <a:r>
              <a:rPr lang="en-MY" sz="2800" b="1" dirty="0" err="1" smtClean="0"/>
              <a:t>Meliputi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segala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ilmu</a:t>
            </a:r>
            <a:r>
              <a:rPr lang="en-MY" sz="2800" b="1" dirty="0" smtClean="0"/>
              <a:t> yang </a:t>
            </a:r>
            <a:r>
              <a:rPr lang="en-MY" sz="2800" b="1" dirty="0" err="1" smtClean="0"/>
              <a:t>diperlukan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untuk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kelangsungan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hidup</a:t>
            </a:r>
            <a:r>
              <a:rPr lang="en-MY" sz="2800" b="1" dirty="0" smtClean="0"/>
              <a:t> di </a:t>
            </a:r>
            <a:r>
              <a:rPr lang="en-MY" sz="2800" b="1" dirty="0" err="1" smtClean="0"/>
              <a:t>dunia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dan</a:t>
            </a:r>
            <a:r>
              <a:rPr lang="en-MY" sz="2800" b="1" dirty="0" smtClean="0"/>
              <a:t> di </a:t>
            </a:r>
            <a:r>
              <a:rPr lang="en-MY" sz="2800" b="1" dirty="0" err="1" smtClean="0"/>
              <a:t>akhirat</a:t>
            </a:r>
            <a:r>
              <a:rPr lang="en-MY" sz="28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800" b="1" dirty="0" smtClean="0"/>
              <a:t> Islam </a:t>
            </a:r>
            <a:r>
              <a:rPr lang="en-MY" sz="2800" b="1" dirty="0" err="1" smtClean="0"/>
              <a:t>tidak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membezakan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ilmu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dunia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dan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ilmu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akhirat</a:t>
            </a:r>
            <a:r>
              <a:rPr lang="en-MY" sz="28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800" b="1" dirty="0" smtClean="0"/>
              <a:t> </a:t>
            </a:r>
            <a:r>
              <a:rPr lang="en-MY" sz="2800" b="1" dirty="0" err="1" smtClean="0"/>
              <a:t>Ilmu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dunia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juga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hukumnya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wajib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jika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menjadi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keperluan</a:t>
            </a:r>
            <a:r>
              <a:rPr lang="en-MY" sz="2800" b="1" dirty="0" smtClean="0"/>
              <a:t> </a:t>
            </a:r>
            <a:r>
              <a:rPr lang="en-MY" sz="2800" b="1" dirty="0" err="1" smtClean="0"/>
              <a:t>hidup</a:t>
            </a:r>
            <a:r>
              <a:rPr lang="en-MY" sz="2800" b="1" dirty="0" smtClean="0"/>
              <a:t>.</a:t>
            </a:r>
          </a:p>
          <a:p>
            <a:pPr algn="ctr"/>
            <a:r>
              <a:rPr lang="en-MY" sz="2800" b="1" dirty="0" err="1" smtClean="0">
                <a:solidFill>
                  <a:srgbClr val="0070C0"/>
                </a:solidFill>
              </a:rPr>
              <a:t>Sebagai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err="1" smtClean="0">
                <a:solidFill>
                  <a:srgbClr val="0070C0"/>
                </a:solidFill>
              </a:rPr>
              <a:t>menyahut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err="1" smtClean="0">
                <a:solidFill>
                  <a:srgbClr val="0070C0"/>
                </a:solidFill>
              </a:rPr>
              <a:t>tanggungjawab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err="1" smtClean="0">
                <a:solidFill>
                  <a:srgbClr val="0070C0"/>
                </a:solidFill>
              </a:rPr>
              <a:t>kefardhuanmenghadiri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err="1" smtClean="0">
                <a:solidFill>
                  <a:srgbClr val="0070C0"/>
                </a:solidFill>
              </a:rPr>
              <a:t>kelas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err="1" smtClean="0">
                <a:solidFill>
                  <a:srgbClr val="0070C0"/>
                </a:solidFill>
              </a:rPr>
              <a:t>penngajian</a:t>
            </a:r>
            <a:r>
              <a:rPr lang="en-MY" sz="2800" b="1" dirty="0" smtClean="0">
                <a:solidFill>
                  <a:srgbClr val="0070C0"/>
                </a:solidFill>
              </a:rPr>
              <a:t> di </a:t>
            </a:r>
            <a:r>
              <a:rPr lang="en-MY" sz="2800" b="1" dirty="0" err="1" smtClean="0">
                <a:solidFill>
                  <a:srgbClr val="0070C0"/>
                </a:solidFill>
              </a:rPr>
              <a:t>surau</a:t>
            </a:r>
            <a:r>
              <a:rPr lang="en-MY" sz="2800" b="1" dirty="0" smtClean="0">
                <a:solidFill>
                  <a:srgbClr val="0070C0"/>
                </a:solidFill>
              </a:rPr>
              <a:t> ,masjid @ </a:t>
            </a:r>
            <a:r>
              <a:rPr lang="en-MY" sz="2800" b="1" dirty="0" err="1" smtClean="0">
                <a:solidFill>
                  <a:srgbClr val="0070C0"/>
                </a:solidFill>
              </a:rPr>
              <a:t>pusat</a:t>
            </a:r>
            <a:r>
              <a:rPr lang="en-MY" sz="2800" b="1" dirty="0" smtClean="0">
                <a:solidFill>
                  <a:srgbClr val="0070C0"/>
                </a:solidFill>
              </a:rPr>
              <a:t> </a:t>
            </a:r>
            <a:r>
              <a:rPr lang="en-MY" sz="2800" b="1" dirty="0" err="1" smtClean="0">
                <a:solidFill>
                  <a:srgbClr val="0070C0"/>
                </a:solidFill>
              </a:rPr>
              <a:t>pengajian</a:t>
            </a:r>
            <a:endParaRPr lang="en-MY" sz="2800" b="1" dirty="0">
              <a:solidFill>
                <a:srgbClr val="0070C0"/>
              </a:solidFill>
            </a:endParaRPr>
          </a:p>
          <a:p>
            <a:endParaRPr lang="en-MY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90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76200"/>
            <a:ext cx="9143999" cy="954107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menuntut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turut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ditegaskan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  <a:solidFill>
            <a:schemeClr val="bg2">
              <a:lumMod val="90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طَلَبُ العِلمِ فَرِيضَةٌ عَلَى كُلِّ مُسلِمٍ، وَإِنَّ طَالِبَ العِلمِ يَستَغفِرُ لَهُ كُلُّ شَيءٍ، حَتَّى الحِيتَانُ فِي البَحرِ</a:t>
            </a:r>
            <a:endParaRPr lang="en-MY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3715" y="3204878"/>
            <a:ext cx="9140285" cy="3231654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Maksudnya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Menuntut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ilmu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kewajipan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muslim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Dan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sesungguhnya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orang yang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menuntut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ilmu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didoakan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keampunan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baginya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sesuatu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hinggakan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ikan-ikan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lautan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turut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mendoakan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keampunan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baginya</a:t>
            </a:r>
            <a:r>
              <a:rPr lang="en-US" sz="2400" b="1" dirty="0" smtClean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MY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ahoma" panose="020B0604030504040204" pitchFamily="34" charset="0"/>
                <a:ea typeface="Times New Roman" panose="02020603050405020304" pitchFamily="18" charset="0"/>
              </a:rPr>
              <a:t>Riwayat</a:t>
            </a:r>
            <a:r>
              <a:rPr lang="en-US" sz="24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Ibnu</a:t>
            </a:r>
            <a:r>
              <a:rPr lang="en-US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imes New Roman" panose="02020603050405020304" pitchFamily="18" charset="0"/>
              </a:rPr>
              <a:t>Majah</a:t>
            </a:r>
            <a:r>
              <a:rPr lang="en-US" sz="24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6477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762" cy="6857999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228599"/>
            <a:ext cx="9166762" cy="731520"/>
          </a:xfrm>
          <a:prstGeom prst="rect">
            <a:avLst/>
          </a:prstGeom>
          <a:solidFill>
            <a:schemeClr val="tx2">
              <a:alpha val="67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Pedoman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304801" y="1508729"/>
            <a:ext cx="8496299" cy="1234471"/>
          </a:xfrm>
          <a:prstGeom prst="foldedCorner">
            <a:avLst/>
          </a:prstGeom>
          <a:solidFill>
            <a:schemeClr val="bg2">
              <a:lumMod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TextBox 14"/>
          <p:cNvSpPr txBox="1"/>
          <p:nvPr/>
        </p:nvSpPr>
        <p:spPr>
          <a:xfrm>
            <a:off x="449766" y="1579322"/>
            <a:ext cx="854183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3200" b="1" dirty="0" smtClean="0"/>
              <a:t>1. </a:t>
            </a:r>
            <a:r>
              <a:rPr lang="en-MY" sz="3200" b="1" dirty="0" err="1" smtClean="0"/>
              <a:t>Mereka</a:t>
            </a:r>
            <a:r>
              <a:rPr lang="en-MY" sz="3200" b="1" dirty="0" smtClean="0"/>
              <a:t> yang </a:t>
            </a:r>
            <a:r>
              <a:rPr lang="en-MY" sz="3200" b="1" dirty="0" err="1" smtClean="0"/>
              <a:t>tiada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asas</a:t>
            </a:r>
            <a:r>
              <a:rPr lang="en-MY" sz="3200" b="1" dirty="0" smtClean="0"/>
              <a:t> yang </a:t>
            </a:r>
            <a:r>
              <a:rPr lang="en-MY" sz="3200" b="1" dirty="0" err="1" smtClean="0"/>
              <a:t>kukuh</a:t>
            </a:r>
            <a:r>
              <a:rPr lang="en-MY" sz="3200" b="1" dirty="0" smtClean="0"/>
              <a:t>,</a:t>
            </a:r>
            <a:r>
              <a:rPr lang="ar-SA" sz="3200" b="1" dirty="0" smtClean="0"/>
              <a:t> </a:t>
            </a:r>
            <a:r>
              <a:rPr lang="en-MY" sz="3200" b="1" dirty="0" err="1" smtClean="0"/>
              <a:t>belajar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asas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Fardhu</a:t>
            </a:r>
            <a:r>
              <a:rPr lang="en-MY" sz="3200" b="1" dirty="0" smtClean="0"/>
              <a:t> Ain </a:t>
            </a:r>
            <a:r>
              <a:rPr lang="en-MY" sz="3200" b="1" dirty="0" err="1" smtClean="0"/>
              <a:t>iaitu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Tauhid</a:t>
            </a:r>
            <a:r>
              <a:rPr lang="en-MY" sz="3200" b="1" dirty="0" smtClean="0"/>
              <a:t>, </a:t>
            </a:r>
            <a:r>
              <a:rPr lang="en-MY" sz="3200" b="1" dirty="0" err="1" smtClean="0"/>
              <a:t>Feqah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Tasawuf</a:t>
            </a:r>
            <a:endParaRPr lang="en-MY" sz="3200" b="1" dirty="0"/>
          </a:p>
        </p:txBody>
      </p:sp>
      <p:sp>
        <p:nvSpPr>
          <p:cNvPr id="16" name="Folded Corner 15"/>
          <p:cNvSpPr/>
          <p:nvPr/>
        </p:nvSpPr>
        <p:spPr>
          <a:xfrm>
            <a:off x="304800" y="2978485"/>
            <a:ext cx="8534400" cy="1234471"/>
          </a:xfrm>
          <a:prstGeom prst="foldedCorner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TextBox 17"/>
          <p:cNvSpPr txBox="1"/>
          <p:nvPr/>
        </p:nvSpPr>
        <p:spPr>
          <a:xfrm>
            <a:off x="487866" y="308530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 smtClean="0"/>
              <a:t>2. </a:t>
            </a:r>
            <a:r>
              <a:rPr lang="en-MY" sz="3200" b="1" dirty="0" err="1" smtClean="0"/>
              <a:t>Pilihlah</a:t>
            </a:r>
            <a:r>
              <a:rPr lang="en-MY" sz="3200" b="1" dirty="0" smtClean="0"/>
              <a:t> para guru yang </a:t>
            </a:r>
            <a:r>
              <a:rPr lang="en-MY" sz="3200" b="1" dirty="0" err="1" smtClean="0"/>
              <a:t>bertauliah</a:t>
            </a:r>
            <a:r>
              <a:rPr lang="en-MY" sz="3200" b="1" dirty="0" smtClean="0"/>
              <a:t>, </a:t>
            </a:r>
            <a:r>
              <a:rPr lang="en-MY" sz="3200" b="1" dirty="0" err="1" smtClean="0"/>
              <a:t>diiktiraf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pakar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dalam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bidang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masing-masing</a:t>
            </a:r>
            <a:r>
              <a:rPr lang="en-MY" sz="3200" b="1" dirty="0" smtClean="0"/>
              <a:t>.</a:t>
            </a:r>
            <a:endParaRPr lang="en-MY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334" y="4343400"/>
            <a:ext cx="8412666" cy="2062103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3200" b="1" dirty="0" smtClean="0"/>
              <a:t>3. </a:t>
            </a:r>
            <a:r>
              <a:rPr lang="en-MY" sz="3200" b="1" dirty="0" err="1" smtClean="0"/>
              <a:t>Pilih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pengajian</a:t>
            </a:r>
            <a:r>
              <a:rPr lang="en-MY" sz="3200" b="1" dirty="0" smtClean="0"/>
              <a:t> yang </a:t>
            </a:r>
            <a:r>
              <a:rPr lang="en-MY" sz="3200" b="1" dirty="0" err="1" smtClean="0"/>
              <a:t>bersifat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terbuka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di </a:t>
            </a:r>
            <a:r>
              <a:rPr lang="en-MY" sz="3200" b="1" dirty="0" err="1" smtClean="0"/>
              <a:t>bawah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pemantauan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jabatan</a:t>
            </a:r>
            <a:r>
              <a:rPr lang="en-MY" sz="3200" b="1" dirty="0" smtClean="0"/>
              <a:t> agama </a:t>
            </a:r>
            <a:r>
              <a:rPr lang="en-MY" sz="3200" b="1" dirty="0" err="1" smtClean="0"/>
              <a:t>bagi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mengelakkan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pengajian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tersembunyi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mencurigakan</a:t>
            </a:r>
            <a:r>
              <a:rPr lang="en-MY" sz="3200" b="1" dirty="0" smtClean="0"/>
              <a:t>.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40253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762" cy="7007931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</p:pic>
      <p:sp>
        <p:nvSpPr>
          <p:cNvPr id="7" name="Folded Corner 6"/>
          <p:cNvSpPr/>
          <p:nvPr/>
        </p:nvSpPr>
        <p:spPr>
          <a:xfrm>
            <a:off x="171446" y="1200996"/>
            <a:ext cx="8868589" cy="1389804"/>
          </a:xfrm>
          <a:prstGeom prst="foldedCorner">
            <a:avLst/>
          </a:prstGeom>
          <a:solidFill>
            <a:schemeClr val="bg2">
              <a:lumMod val="9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Folded Corner 7"/>
          <p:cNvSpPr/>
          <p:nvPr/>
        </p:nvSpPr>
        <p:spPr>
          <a:xfrm>
            <a:off x="171446" y="2895600"/>
            <a:ext cx="8868589" cy="1570244"/>
          </a:xfrm>
          <a:prstGeom prst="foldedCorner">
            <a:avLst/>
          </a:prstGeom>
          <a:solidFill>
            <a:schemeClr val="bg2">
              <a:lumMod val="9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304800" y="140264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 smtClean="0"/>
              <a:t>3. </a:t>
            </a:r>
            <a:r>
              <a:rPr lang="en-MY" sz="3200" b="1" dirty="0" err="1" smtClean="0"/>
              <a:t>Memberi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perhatian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ketika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pengajian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berjalan</a:t>
            </a:r>
            <a:r>
              <a:rPr lang="en-MY" sz="3200" b="1" dirty="0" smtClean="0"/>
              <a:t>, </a:t>
            </a:r>
            <a:r>
              <a:rPr lang="en-MY" sz="3200" b="1" dirty="0" err="1" smtClean="0"/>
              <a:t>tidak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bercakap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berbual</a:t>
            </a:r>
            <a:r>
              <a:rPr lang="en-MY" sz="3200" b="1" dirty="0" smtClean="0"/>
              <a:t>.</a:t>
            </a:r>
            <a:endParaRPr lang="en-MY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446" y="2923083"/>
            <a:ext cx="866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 smtClean="0"/>
              <a:t>4.  </a:t>
            </a:r>
            <a:r>
              <a:rPr lang="en-MY" sz="3200" b="1" dirty="0" err="1" smtClean="0"/>
              <a:t>Selalu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berbincang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bertanya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kepada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alim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ulama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serta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berkongsi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dengan</a:t>
            </a:r>
            <a:r>
              <a:rPr lang="en-MY" sz="3200" b="1" dirty="0" smtClean="0"/>
              <a:t> para </a:t>
            </a:r>
            <a:r>
              <a:rPr lang="en-MY" sz="3200" b="1" dirty="0" err="1" smtClean="0"/>
              <a:t>penuntut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ilmu</a:t>
            </a:r>
            <a:r>
              <a:rPr lang="en-MY" sz="3200" b="1" dirty="0" smtClean="0"/>
              <a:t> lain.</a:t>
            </a:r>
            <a:endParaRPr lang="en-MY" sz="3200" b="1" dirty="0"/>
          </a:p>
        </p:txBody>
      </p:sp>
      <p:sp>
        <p:nvSpPr>
          <p:cNvPr id="11" name="Folded Corner 10"/>
          <p:cNvSpPr/>
          <p:nvPr/>
        </p:nvSpPr>
        <p:spPr>
          <a:xfrm>
            <a:off x="152400" y="4648200"/>
            <a:ext cx="8915401" cy="1626810"/>
          </a:xfrm>
          <a:prstGeom prst="foldedCorner">
            <a:avLst/>
          </a:prstGeom>
          <a:solidFill>
            <a:schemeClr val="bg2">
              <a:lumMod val="9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99212" y="4705350"/>
            <a:ext cx="8972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/>
              <a:t>5</a:t>
            </a:r>
            <a:r>
              <a:rPr lang="en-MY" sz="3200" b="1" dirty="0" smtClean="0"/>
              <a:t>. </a:t>
            </a:r>
            <a:r>
              <a:rPr lang="en-MY" sz="3200" b="1" dirty="0" err="1" smtClean="0"/>
              <a:t>Bawalah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ahli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keluarga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ke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majlis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ilmu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jika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mampu</a:t>
            </a:r>
            <a:r>
              <a:rPr lang="en-MY" sz="3200" b="1" dirty="0" smtClean="0"/>
              <a:t>   </a:t>
            </a:r>
            <a:r>
              <a:rPr lang="en-MY" sz="3200" b="1" dirty="0" err="1" smtClean="0"/>
              <a:t>atau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bekongsilah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ilmu</a:t>
            </a:r>
            <a:r>
              <a:rPr lang="en-MY" sz="3200" b="1" dirty="0" smtClean="0"/>
              <a:t> yang </a:t>
            </a:r>
            <a:r>
              <a:rPr lang="en-MY" sz="3200" b="1" dirty="0" err="1" smtClean="0"/>
              <a:t>dipelajari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dengan</a:t>
            </a:r>
            <a:r>
              <a:rPr lang="en-MY" sz="3200" b="1" dirty="0" smtClean="0"/>
              <a:t> </a:t>
            </a:r>
            <a:r>
              <a:rPr lang="en-MY" sz="3200" b="1" dirty="0" err="1" smtClean="0"/>
              <a:t>mereka</a:t>
            </a:r>
            <a:r>
              <a:rPr lang="en-MY" sz="3200" b="1" dirty="0" smtClean="0"/>
              <a:t>. </a:t>
            </a:r>
            <a:endParaRPr lang="en-MY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28599"/>
            <a:ext cx="9166762" cy="731520"/>
          </a:xfrm>
          <a:prstGeom prst="rect">
            <a:avLst/>
          </a:prstGeom>
          <a:solidFill>
            <a:schemeClr val="tx2">
              <a:alpha val="67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Pedoman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762" cy="7007931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-9752" y="112693"/>
            <a:ext cx="9153752" cy="954107"/>
          </a:xfrm>
          <a:prstGeom prst="rect">
            <a:avLst/>
          </a:prstGeom>
          <a:solidFill>
            <a:schemeClr val="tx2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Ta’ala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b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al-Zumar : Ayat 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88410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أَمَّنْ هُوَ قَانِتٌ آنَاءَ اللَّيْلِ سَاجِدًا وَقَائِمًا </a:t>
            </a:r>
            <a:r>
              <a:rPr lang="ar-EG" sz="5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</a:t>
            </a:r>
            <a:r>
              <a:rPr lang="ar-SA" sz="5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</a:t>
            </a:r>
            <a:r>
              <a:rPr lang="ar-EG" sz="5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َحْذَرُ </a:t>
            </a:r>
            <a:r>
              <a:rPr lang="ar-EG" sz="5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الْآخِرَةَ وَيَرْجُو رَحْمَةَ رَبِّهِ ۗ قُلْ هَلْ يَسْتَوِي الَّذِينَ يَعْلَمُونَ وَالَّذِينَ لَا يَعْلَمُونَ ۗ إِنَّمَا يَتَذَكَّرُ أُولُو الْأَلْبَابِ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528551"/>
            <a:ext cx="9144000" cy="3416320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“(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Engkaukah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sujud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berdiri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takutkan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mengharapkan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Tuhannya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"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Katakanlah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): "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?"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hanyalah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berakal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..”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62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01554"/>
            <a:ext cx="9144000" cy="5170646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قَولِي هَذَا،</a:t>
            </a:r>
          </a:p>
          <a:p>
            <a:pPr algn="ctr" rtl="1"/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وَأَسْتَغْفِرُ اللهَ العَظِيمَ لِيْ وَلَكُمْ، وَلِسَائِرِ الْمُسْلِمِيْنَ وَالمُسلِمَاتِ، الأَحيَاءِ مِنهُم وَالأَموَاتِ، فَتُوبُوا إِلَيهِ فَاستَغفِرُوهُ، إِنَّهُ هُوَ التَّوَّابُ الْغَفُوْرُ</a:t>
            </a:r>
          </a:p>
        </p:txBody>
      </p:sp>
    </p:spTree>
    <p:extLst>
      <p:ext uri="{BB962C8B-B14F-4D97-AF65-F5344CB8AC3E}">
        <p14:creationId xmlns:p14="http://schemas.microsoft.com/office/powerpoint/2010/main" val="2279458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51562"/>
            <a:ext cx="7772400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Doa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Antara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Dua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Khutbah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ceAgeD" panose="04040505050107020902" pitchFamily="82" charset="0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52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-609600" y="3687762"/>
            <a:ext cx="10438781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381000" y="609600"/>
            <a:ext cx="832021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82519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0707" cy="6990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06514"/>
            <a:ext cx="7500990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epada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273076"/>
            <a:ext cx="9320707" cy="2554545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0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اَلْحَمْدُ للهِ الَّذِي وَهَبَ لَنَا العِلمَ نُورًا نَّهتَدِي بِهِ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4197965"/>
            <a:ext cx="9320707" cy="2431435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5600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8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38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8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melimpahkan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ilmu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menerangi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agar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menjadikannya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endParaRPr lang="en-US" sz="38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22963"/>
            <a:ext cx="9168129" cy="1908215"/>
          </a:xfrm>
          <a:prstGeom prst="rect">
            <a:avLst/>
          </a:prstGeom>
          <a:solidFill>
            <a:schemeClr val="bg2">
              <a:lumMod val="1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الحَمدُ </a:t>
            </a:r>
            <a:r>
              <a:rPr lang="ar-EG" sz="5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للهِ الَّذِي أَرسَلَ رَسُولَهُ بِالبَيِّنَاتِ </a:t>
            </a:r>
            <a:r>
              <a:rPr lang="ar-EG" sz="5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وَالهُدَ</a:t>
            </a:r>
            <a:r>
              <a:rPr lang="ar-SA" sz="6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ىٰ</a:t>
            </a:r>
            <a:r>
              <a:rPr lang="ar-EG" sz="5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EG" sz="5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وَأَوْجَبَ طَلَبَ العِلْمِ عَلَى أُمَّتِهِ ذَكَرًا </a:t>
            </a:r>
            <a:r>
              <a:rPr lang="ar-EG" sz="5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وَأُنْثَى</a:t>
            </a:r>
            <a:r>
              <a:rPr lang="ar-SA" sz="58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58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92366"/>
            <a:ext cx="9168129" cy="2708434"/>
          </a:xfrm>
          <a:prstGeom prst="rect">
            <a:avLst/>
          </a:prstGeom>
          <a:solidFill>
            <a:schemeClr val="bg2">
              <a:lumMod val="1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mengutuskan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keterangan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mewajibkan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samada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menuntut</a:t>
            </a:r>
            <a:r>
              <a:rPr lang="en-US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ilmu</a:t>
            </a:r>
            <a:endParaRPr lang="en-US" sz="34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010" y="206514"/>
            <a:ext cx="7653390" cy="707886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epada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0707" cy="6990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1010" y="206514"/>
            <a:ext cx="7500990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148477"/>
            <a:ext cx="9320707" cy="258532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لَّا إِلَهَ إِلاَّ اللهُ وَحْدَهُ لاَ شَرِيْكَ لَهُ، وَأَشْهَدُ أَنَّ مُحَمَّداً عَبْدُهُ وَرَسُوْلُهُ، دَاعِيًا إِلَى اللهِ وَسِرَاجًا مُّنِيرًا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995678"/>
            <a:ext cx="9320706" cy="2862322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SAW)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menyeru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juga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lampu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menerangi</a:t>
            </a:r>
            <a:endParaRPr lang="en-US" sz="30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0707" cy="6990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28600"/>
            <a:ext cx="9320707" cy="731520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69874"/>
            <a:ext cx="9320706" cy="175432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 عَلَى نَبِيِّنَا وَقُدوَتِنَا مُحَمَّدٍ، وَعَلَى آلِهِ وَأَصحَابِهِ، والتَّابِعِينَ لَهُم بِإِحسَانٍ إِلَى يَومِ الدِّينِ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74745"/>
            <a:ext cx="9320706" cy="2954655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4800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ikutan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 (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sebaiknya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endParaRPr lang="en-US" sz="31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0707" cy="6990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330455"/>
            <a:ext cx="9320707" cy="1260345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6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اتَّقُوا </a:t>
            </a:r>
            <a:r>
              <a:rPr lang="ar-EG" sz="6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اللهَ حَقَّ </a:t>
            </a:r>
            <a:r>
              <a:rPr lang="ar-EG" sz="6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تُقَاتِهِ، </a:t>
            </a:r>
            <a:r>
              <a:rPr lang="ar-SA" sz="6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وَكُونُوا مَعَ الصَّادِقِينَ</a:t>
            </a:r>
            <a:endParaRPr lang="en-MY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13360"/>
            <a:ext cx="8991600" cy="707886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320706" cy="3785652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4800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jadilah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bersama-sama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perjanjiannya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SWT)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3886200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40186"/>
            <a:ext cx="9144000" cy="2492990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aala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malaikat-Nya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abi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SAW).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600" b="1" dirty="0">
              <a:ln>
                <a:solidFill>
                  <a:prstClr val="black"/>
                </a:solidFill>
              </a:ln>
              <a:solidFill>
                <a:srgbClr val="FFFF99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627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288810"/>
            <a:ext cx="8861006" cy="249299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mpunkanlah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osa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olongan</a:t>
            </a:r>
            <a:r>
              <a:rPr kumimoji="0" lang="ar-SA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b="1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uslimin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kumimoji="0" lang="en-GB" sz="2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  <a:endParaRPr kumimoji="0" lang="en-GB" sz="2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26" y="1143000"/>
            <a:ext cx="8532813" cy="27699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اللَّهُمَّ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اغفِر 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لِ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لمُؤمِنِينَ وَالمُؤمِنَاتِ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 وَا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لمُسلِمِينَ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</a:t>
            </a: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إِنَّكَ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سَمِيعٌ قَرِيبٌ م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ُجِيبُ الدَّعَوَات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ِ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1719" y="111204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28" y="1382554"/>
            <a:ext cx="8861006" cy="517064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“</a:t>
            </a:r>
            <a:r>
              <a:rPr kumimoji="0" lang="en-GB" sz="3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3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jadikanlah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kami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hamba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hamba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-Mu yang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melaksanakan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kewajipan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solat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menunaikan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melalui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Majlis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Agama Islam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Adat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Melayu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Terengganu (MAIDAM)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kurniakanlah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rahmat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pembayar-pembayar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zakat.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Jadikanlah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usaha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MAIDAM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mengagihkan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 di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negeri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Terengganu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sebagai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satu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langkah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berkesan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melepaskan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asnaf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belenggu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kemiskinan</a:t>
            </a:r>
            <a:r>
              <a:rPr lang="en-US" sz="3000" b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.”</a:t>
            </a:r>
            <a:endParaRPr kumimoji="0" lang="en-GB" sz="3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1719" y="111204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988956" cy="1752600"/>
          </a:xfrm>
          <a:prstGeom prst="ellipse">
            <a:avLst/>
          </a:prstGeom>
          <a:ln w="222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3328" y="1694795"/>
            <a:ext cx="8861006" cy="4401205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“</a:t>
            </a:r>
            <a:r>
              <a:rPr kumimoji="0" lang="en-GB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kurniakanlah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juga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kami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kesejahteraan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keamanan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keselamatan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perlindungan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daripada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maksiat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bala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bencana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wabak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penyakit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berbahaya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khususnya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COVID-19”</a:t>
            </a:r>
            <a:endParaRPr kumimoji="0" lang="en-GB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88" y="1143000"/>
            <a:ext cx="878522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ادفَع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عَنَّا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البَلَاءَ وَالوَبَاءَ وَالفَحشَاءَ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مَا لَا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يَصرِفُهُ غَيرُكَ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 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إِنَّا نَعُوذُ بِكَ مِنَ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البَرَصِ وَالجُنُونِ وَالجُذَامِ وَ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مِن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سَيِّئِ الأَسقَامِ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.</a:t>
            </a:r>
            <a:endParaRPr kumimoji="0" lang="ar-SA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اشفِ مَرضَانَا وَارحَم م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َّ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وتَانَا وَال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طُف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بِنَا فِيمَا نَزَلَ بِنَا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</a:t>
            </a:r>
            <a:endParaRPr kumimoji="0" lang="ar-EG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2" y="0"/>
            <a:ext cx="9164051" cy="6858000"/>
          </a:xfrm>
          <a:prstGeom prst="rect">
            <a:avLst/>
          </a:prstGeom>
          <a:solidFill>
            <a:schemeClr val="bg2">
              <a:lumMod val="10000"/>
              <a:alpha val="96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-20051" y="3352800"/>
            <a:ext cx="9164051" cy="3323987"/>
          </a:xfrm>
          <a:prstGeom prst="rect">
            <a:avLst/>
          </a:prstGeom>
          <a:solidFill>
            <a:schemeClr val="bg2">
              <a:lumMod val="1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kemuliaan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SAW)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terpilih</a:t>
            </a:r>
            <a:endParaRPr lang="en-US" sz="35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06514"/>
            <a:ext cx="7577190" cy="707886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050" y="1308318"/>
            <a:ext cx="9164050" cy="1785104"/>
          </a:xfrm>
          <a:prstGeom prst="rect">
            <a:avLst/>
          </a:prstGeom>
          <a:solidFill>
            <a:schemeClr val="bg2">
              <a:lumMod val="1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5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وَأَشهَدُ أَن لَّا إِلَٰهَ إِلَّا اللهُ المُنفَرِدُ فِي العُلَى، وَأَشهَدُ أَنَّ سَيِّدَنَا مُحَمَّدًا عَبدُهُ وَرَسُولُهُ النَّبِيُّ المُجتَبَىٰ</a:t>
            </a:r>
            <a:endParaRPr lang="ar-SA" sz="55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041023"/>
            <a:ext cx="8735886" cy="5816977"/>
          </a:xfrm>
          <a:prstGeom prst="rect">
            <a:avLst/>
          </a:prstGeom>
          <a:gradFill>
            <a:gsLst>
              <a:gs pos="46000">
                <a:srgbClr val="F4F0FA">
                  <a:alpha val="5882"/>
                </a:srgbClr>
              </a:gs>
              <a:gs pos="100000">
                <a:schemeClr val="bg1"/>
              </a:gs>
              <a:gs pos="0">
                <a:srgbClr val="CEBAEC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رَبَّنَا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آتِنَا فِي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الدُّنيَا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َفِي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الآخِرَةِ 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َقِنَا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عَذَابَ النَّارِ. وَصَلَّى اللهُ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سَيِّدِنَا مُحَمَّدٍ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آلِهِ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وَصَحبِهِ وَسَلَّم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. </a:t>
            </a:r>
            <a:endParaRPr kumimoji="0" lang="ar-SA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وَالحَمدُ للهِ رَبِّ العَالَمِينَ.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Ya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 Allah…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Kurniakanlah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epada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ami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unia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akhirat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serta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hindarilah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kami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seksaan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neraka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2" y="0"/>
            <a:ext cx="91640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0051" y="3886200"/>
            <a:ext cx="9164051" cy="2862322"/>
          </a:xfrm>
          <a:prstGeom prst="rect">
            <a:avLst/>
          </a:prstGeom>
          <a:solidFill>
            <a:schemeClr val="bg2">
              <a:lumMod val="1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jalan-jalan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endParaRPr lang="en-US" sz="30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052" y="95071"/>
            <a:ext cx="9164052" cy="1200329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050" y="1447800"/>
            <a:ext cx="9164050" cy="2308324"/>
          </a:xfrm>
          <a:prstGeom prst="rect">
            <a:avLst/>
          </a:prstGeom>
          <a:solidFill>
            <a:schemeClr val="bg2">
              <a:lumMod val="1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اللَّهُمَّ صَلِّ وَسَلِّم عَلَى سَيِّدِنَا مُحَمَّدٍ شَمسِ الضُّحَى وَبَدرِ الدُّجَىٰ، وَعَلَى آلِهِ وَصَحبِهِ وَالتَّابِعِينَ لَهُم بِإِحسَانٍ عَلَى سُنَنِ الهُدَى</a:t>
            </a:r>
            <a:endParaRPr lang="ar-SA" sz="4800" b="1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5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13360"/>
            <a:ext cx="9143999" cy="707886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066800"/>
            <a:ext cx="9144000" cy="2428357"/>
          </a:xfrm>
          <a:prstGeom prst="rect">
            <a:avLst/>
          </a:prstGeom>
          <a:solidFill>
            <a:schemeClr val="bg2">
              <a:lumMod val="10000"/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EG" sz="6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اتَّقُوا </a:t>
            </a:r>
            <a:r>
              <a:rPr lang="ar-EG" sz="6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اللهَ حَقَّ تُقَاتِهِ، وَتَفَقَّهُوا فِي الدِّينِ لَعَلَّكُم تَفُوْزُونَ بِجَنَّةِ الْمَأْوَى</a:t>
            </a:r>
            <a:r>
              <a:rPr lang="ar-SA" sz="6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ٰ</a:t>
            </a:r>
            <a:endParaRPr lang="en-MY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-20051" y="3581400"/>
            <a:ext cx="9164051" cy="3231654"/>
          </a:xfrm>
          <a:prstGeom prst="rect">
            <a:avLst/>
          </a:prstGeom>
          <a:solidFill>
            <a:schemeClr val="bg2">
              <a:lumMod val="1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menimba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ilmu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kefahaman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Moga-moga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memasuki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syurga</a:t>
            </a:r>
            <a:r>
              <a:rPr lang="en-US" sz="34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</p:spTree>
    <p:extLst>
      <p:ext uri="{BB962C8B-B14F-4D97-AF65-F5344CB8AC3E}">
        <p14:creationId xmlns:p14="http://schemas.microsoft.com/office/powerpoint/2010/main" val="11675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9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" name="Rounded Rectangle 3"/>
          <p:cNvSpPr/>
          <p:nvPr/>
        </p:nvSpPr>
        <p:spPr>
          <a:xfrm>
            <a:off x="1066801" y="1083661"/>
            <a:ext cx="7315199" cy="15462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kemuliaan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leh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llah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endParaRPr lang="en-US" sz="3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1" y="3033366"/>
            <a:ext cx="7315199" cy="15167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menepati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hakiki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en-US" sz="3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2643638">
            <a:off x="318208" y="989371"/>
            <a:ext cx="778469" cy="573195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Striped Right Arrow 6"/>
          <p:cNvSpPr/>
          <p:nvPr/>
        </p:nvSpPr>
        <p:spPr>
          <a:xfrm rot="2643638">
            <a:off x="176478" y="2754376"/>
            <a:ext cx="914400" cy="554857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-1" y="228600"/>
            <a:ext cx="914399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2616" y="4953630"/>
            <a:ext cx="7401785" cy="152337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kedudukan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llah</a:t>
            </a:r>
          </a:p>
        </p:txBody>
      </p:sp>
      <p:sp>
        <p:nvSpPr>
          <p:cNvPr id="10" name="Striped Right Arrow 9"/>
          <p:cNvSpPr/>
          <p:nvPr/>
        </p:nvSpPr>
        <p:spPr>
          <a:xfrm rot="2643638">
            <a:off x="292707" y="4583278"/>
            <a:ext cx="914400" cy="554857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954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2" y="0"/>
            <a:ext cx="9166762" cy="7007931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-9752" y="112693"/>
            <a:ext cx="9153752" cy="954107"/>
          </a:xfrm>
          <a:prstGeom prst="rect">
            <a:avLst/>
          </a:prstGeom>
          <a:solidFill>
            <a:schemeClr val="tx2">
              <a:lumMod val="60000"/>
              <a:lumOff val="40000"/>
              <a:alpha val="8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Ta’ala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b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al-Mujadilah : Ayat 11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762" y="1240810"/>
            <a:ext cx="9166762" cy="2123658"/>
          </a:xfrm>
          <a:prstGeom prst="rect">
            <a:avLst/>
          </a:prstGeom>
          <a:solidFill>
            <a:schemeClr val="bg2">
              <a:lumMod val="75000"/>
              <a:alpha val="6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يَرْفَعِ اللَّهُ الَّذِينَ آمَنُوا مِنكُمْ وَالَّذِينَ أُوتُوا الْعِلْمَ دَرَجَاتٍ ۚ وَاللَّهُ بِمَا تَعْمَلُونَ خَبِيرٌ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051" y="3581400"/>
            <a:ext cx="9164051" cy="3323987"/>
          </a:xfrm>
          <a:prstGeom prst="rect">
            <a:avLst/>
          </a:prstGeom>
          <a:solidFill>
            <a:schemeClr val="bg2">
              <a:lumMod val="9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: Allah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meninggikan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darjat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ilmu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pengetahuan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(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kalangan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beberapa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darjat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(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ingatlah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), Allah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Mendalam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Pengetahuan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lakukan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0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762" cy="7007931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solidFill>
            <a:schemeClr val="tx2">
              <a:alpha val="66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Imam al-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Ghazali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lainya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membahagi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061587"/>
            <a:ext cx="4419600" cy="2884755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400" b="1" dirty="0" smtClean="0">
                <a:solidFill>
                  <a:schemeClr val="tx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ILMU FARDHU AIN</a:t>
            </a:r>
            <a:endParaRPr lang="en-MY" sz="4400" b="1" dirty="0">
              <a:solidFill>
                <a:schemeClr val="tx1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8200" y="2104333"/>
            <a:ext cx="4419600" cy="2858736"/>
          </a:xfrm>
          <a:prstGeom prst="roundRect">
            <a:avLst/>
          </a:prstGeom>
          <a:solidFill>
            <a:schemeClr val="bg2">
              <a:lumMod val="9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ILMU </a:t>
            </a:r>
          </a:p>
          <a:p>
            <a:pPr algn="ctr"/>
            <a:r>
              <a:rPr lang="en-MY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FARDHU</a:t>
            </a:r>
          </a:p>
          <a:p>
            <a:pPr algn="ctr"/>
            <a:r>
              <a:rPr lang="en-MY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KIFAYAH</a:t>
            </a:r>
            <a:endParaRPr lang="en-MY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1245</Words>
  <Application>Microsoft Office PowerPoint</Application>
  <PresentationFormat>On-screen Show (4:3)</PresentationFormat>
  <Paragraphs>94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 Khutbah JHEAT</dc:creator>
  <cp:lastModifiedBy>User</cp:lastModifiedBy>
  <cp:revision>3</cp:revision>
  <dcterms:created xsi:type="dcterms:W3CDTF">2021-01-07T18:33:39Z</dcterms:created>
  <dcterms:modified xsi:type="dcterms:W3CDTF">2021-01-07T18:57:46Z</dcterms:modified>
</cp:coreProperties>
</file>